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C2543-2A86-429C-B681-4A0C4BD099F2}" type="datetimeFigureOut">
              <a:rPr lang="tr-TR" smtClean="0"/>
              <a:t>4.04.2020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FFC39-5D75-4B30-800D-16A3476D224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4418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defRPr/>
            </a:pPr>
            <a:fld id="{D6A559CF-4DE7-411D-8F4A-D9268D44C6FF}" type="slidenum">
              <a:rPr lang="en-US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-128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47BD2-9102-4DCE-AFE5-18AC7CDA02D7}" type="datetime1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4.04.2020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865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5E1D5-4A07-470C-ABB1-0CF0C985515A}" type="datetime1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4.04.2020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322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F1C72-06BB-493F-B43D-A165C8FFFB73}" type="datetime1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4.04.2020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4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63E1D-6869-4DB1-8A21-27BB560E49FF}" type="datetime1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4.04.2020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166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5CD8-9F48-46E8-B565-DA419B440E65}" type="datetime1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4.04.2020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30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2EE52-B875-433A-AC34-8082341B2697}" type="datetime1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4.04.2020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435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01F70-B434-46A7-9B7B-6D15EBCF7D2B}" type="datetime1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4.04.2020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8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D5DBE-C956-4530-8A92-C69C5A8EC44D}" type="datetime1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4.04.2020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727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320D0-57A5-42C9-A13F-A9852AFA4B96}" type="datetime1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4.04.2020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13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0B13-8652-4A62-BD27-743AAF165E9F}" type="datetime1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4.04.2020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150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5E976-17A7-4AE1-8D52-E90B113C0D7E}" type="datetime1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4.04.2020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62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A8B40-436F-46F0-8EAF-239B2974249C}" type="datetime1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4.04.2020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29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11560" y="1844824"/>
            <a:ext cx="7772400" cy="1470025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İstatistik ve Olasılık</a:t>
            </a:r>
            <a:endParaRPr lang="tr-TR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115616" y="3645024"/>
            <a:ext cx="6400800" cy="1752600"/>
          </a:xfrm>
        </p:spPr>
        <p:txBody>
          <a:bodyPr>
            <a:normAutofit/>
          </a:bodyPr>
          <a:lstStyle/>
          <a:p>
            <a:r>
              <a:rPr lang="en-US" sz="2100" b="1" kern="0" dirty="0">
                <a:solidFill>
                  <a:srgbClr val="000000"/>
                </a:solidFill>
                <a:latin typeface="Arial"/>
                <a:ea typeface="ＭＳ Ｐゴシック"/>
              </a:rPr>
              <a:t>Prof.</a:t>
            </a:r>
            <a:r>
              <a:rPr lang="tr-TR" sz="2100" b="1" kern="0" dirty="0">
                <a:solidFill>
                  <a:srgbClr val="000000"/>
                </a:solidFill>
                <a:latin typeface="Arial"/>
                <a:ea typeface="ＭＳ Ｐゴシック"/>
              </a:rPr>
              <a:t>Dr. </a:t>
            </a:r>
            <a:r>
              <a:rPr lang="tr-TR" sz="2100" b="1" kern="0" dirty="0" err="1">
                <a:solidFill>
                  <a:srgbClr val="000000"/>
                </a:solidFill>
                <a:latin typeface="Arial"/>
                <a:ea typeface="ＭＳ Ｐゴシック"/>
              </a:rPr>
              <a:t>Asaf</a:t>
            </a:r>
            <a:r>
              <a:rPr lang="tr-TR" sz="2100" b="1" kern="0" dirty="0">
                <a:solidFill>
                  <a:srgbClr val="000000"/>
                </a:solidFill>
                <a:latin typeface="Arial"/>
                <a:ea typeface="ＭＳ Ｐゴシック"/>
              </a:rPr>
              <a:t> VAROL</a:t>
            </a:r>
          </a:p>
          <a:p>
            <a:r>
              <a:rPr lang="tr-TR" sz="2100" b="1" kern="0" dirty="0">
                <a:solidFill>
                  <a:srgbClr val="000000"/>
                </a:solidFill>
                <a:latin typeface="Arial"/>
                <a:ea typeface="ＭＳ Ｐゴシック"/>
              </a:rPr>
              <a:t>Yazılım </a:t>
            </a:r>
            <a:r>
              <a:rPr lang="tr-TR" sz="2100" b="1" kern="0" dirty="0" smtClean="0">
                <a:solidFill>
                  <a:srgbClr val="000000"/>
                </a:solidFill>
                <a:latin typeface="Arial"/>
                <a:ea typeface="ＭＳ Ｐゴシック"/>
              </a:rPr>
              <a:t>Mühendisliği, </a:t>
            </a:r>
            <a:r>
              <a:rPr lang="tr-TR" sz="2100" b="1" kern="0" dirty="0">
                <a:solidFill>
                  <a:srgbClr val="000000"/>
                </a:solidFill>
                <a:latin typeface="Arial"/>
                <a:ea typeface="ＭＳ Ｐゴシック"/>
              </a:rPr>
              <a:t>Fırat </a:t>
            </a:r>
            <a:r>
              <a:rPr lang="tr-TR" sz="2100" b="1" kern="0" dirty="0" smtClean="0">
                <a:solidFill>
                  <a:srgbClr val="000000"/>
                </a:solidFill>
                <a:latin typeface="Arial"/>
                <a:ea typeface="ＭＳ Ｐゴシック"/>
              </a:rPr>
              <a:t>Üniversitesi</a:t>
            </a:r>
          </a:p>
          <a:p>
            <a:endParaRPr lang="tr-TR" sz="2100" b="1" kern="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r>
              <a:rPr lang="en-US" sz="2400" b="1" kern="0" dirty="0">
                <a:solidFill>
                  <a:srgbClr val="A6120E"/>
                </a:solidFill>
                <a:latin typeface="Arial"/>
                <a:ea typeface="ＭＳ Ｐゴシック"/>
              </a:rPr>
              <a:t> </a:t>
            </a:r>
            <a:r>
              <a:rPr lang="en-US" sz="2400" b="1" kern="0" dirty="0" smtClean="0">
                <a:solidFill>
                  <a:srgbClr val="A6120E"/>
                </a:solidFill>
                <a:latin typeface="Arial"/>
                <a:ea typeface="ＭＳ Ｐゴシック"/>
              </a:rPr>
              <a:t>20</a:t>
            </a:r>
            <a:r>
              <a:rPr lang="tr-TR" sz="2400" b="1" kern="0" dirty="0" smtClean="0">
                <a:solidFill>
                  <a:srgbClr val="A6120E"/>
                </a:solidFill>
                <a:latin typeface="Arial"/>
                <a:ea typeface="ＭＳ Ｐゴシック"/>
              </a:rPr>
              <a:t>20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596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Student'in t dağılımı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Adım 1: Varsayım yapın ve test gereksinimlerini karşılayın.</a:t>
            </a:r>
          </a:p>
          <a:p>
            <a:pPr marL="0" indent="0">
              <a:buNone/>
            </a:pP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* Rastgele örneklem</a:t>
            </a:r>
          </a:p>
          <a:p>
            <a:pPr marL="0" indent="0">
              <a:buNone/>
            </a:pP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* Ölçüm seviyesi aralık-oran </a:t>
            </a:r>
          </a:p>
          <a:p>
            <a:pPr marL="0" indent="0">
              <a:buNone/>
            </a:pP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* Öğrencilerin akademik başarısı GPA olarak ölçülür.</a:t>
            </a:r>
          </a:p>
          <a:p>
            <a:pPr marL="0" indent="0">
              <a:buNone/>
            </a:pP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* Örneklem dağılımı normal.</a:t>
            </a:r>
          </a:p>
          <a:p>
            <a:pPr marL="0" indent="0">
              <a:buNone/>
            </a:pP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tr-T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69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Student'in t dağılımı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Adım 2: Boş ve alternatif hipotezi belirleyin.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* H</a:t>
            </a:r>
            <a:r>
              <a:rPr lang="tr-TR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µ = 2.5 akademik başarı açısından banliyö öğrencileri ile genel öğrenciler arasında bir fark yoktur.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* H</a:t>
            </a:r>
            <a:r>
              <a:rPr lang="tr-TR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µ ≠ 2.5 akademik başarı açısından banliyö öğrencisi ile normal öğrenci arasında bir fark vardır.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* (Soru ifadesine dayanarak,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araştırmacı farkın belirli bir yönünü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öngöremedi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Bu yüzden iki kuyruklu bir test yapacağız.) </a:t>
            </a:r>
            <a:endParaRPr 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47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Student'in t dağılımı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Adım 3: Örneklem dağılımını seçin ve kritik bölgeyi belirleyin.</a:t>
            </a:r>
          </a:p>
          <a:p>
            <a:pPr marL="0" indent="0">
              <a:buNone/>
            </a:pP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* Örneklem dağılımı = t dağılımı</a:t>
            </a:r>
          </a:p>
          <a:p>
            <a:pPr marL="0" indent="0">
              <a:buNone/>
            </a:pP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* Çünkü </a:t>
            </a:r>
            <a:r>
              <a:rPr lang="el-G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bilinmiyor ve N = 30 (&lt;100)</a:t>
            </a:r>
          </a:p>
          <a:p>
            <a:pPr marL="0" indent="0">
              <a:buNone/>
            </a:pP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* Alfa (</a:t>
            </a:r>
            <a:r>
              <a:rPr lang="el-G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 = 0.01 %99 güven seviyesi için (iki-kuyruklu test)</a:t>
            </a:r>
          </a:p>
          <a:p>
            <a:pPr marL="0" indent="0">
              <a:buNone/>
            </a:pP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* df = N-1 = 30-1 = 29 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* Kritik bölge ±2.756’da başlar.</a:t>
            </a:r>
          </a:p>
          <a:p>
            <a:pPr marL="0" indent="0">
              <a:buNone/>
            </a:pP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* Bu, iki kuyruklu bir test ile ilişkili kritik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 skorudur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ve </a:t>
            </a:r>
            <a:r>
              <a:rPr lang="el-GR" sz="2000" b="1" dirty="0">
                <a:latin typeface="Arial" pitchFamily="34" charset="0"/>
                <a:cs typeface="Arial" pitchFamily="34" charset="0"/>
              </a:rPr>
              <a:t>α </a:t>
            </a:r>
            <a:r>
              <a:rPr lang="el-GR" sz="2000" b="1" dirty="0" smtClean="0">
                <a:latin typeface="Arial" pitchFamily="34" charset="0"/>
                <a:cs typeface="Arial" pitchFamily="34" charset="0"/>
              </a:rPr>
              <a:t>0.0</a:t>
            </a:r>
            <a:r>
              <a:rPr lang="tr-TR" sz="2000" b="1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el-GR" sz="2000" b="1" dirty="0" smtClean="0">
                <a:latin typeface="Arial" pitchFamily="34" charset="0"/>
                <a:cs typeface="Arial" pitchFamily="34" charset="0"/>
              </a:rPr>
              <a:t>'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e eşittir</a:t>
            </a:r>
          </a:p>
          <a:p>
            <a:pPr marL="0" indent="0">
              <a:buNone/>
            </a:pP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* Elde edilen örnek ortalamanın t skoru kritik bölgeye düşerse, H</a:t>
            </a:r>
            <a:r>
              <a:rPr lang="tr-TR" sz="2000" b="1" baseline="-25000" dirty="0">
                <a:latin typeface="Arial" pitchFamily="34" charset="0"/>
                <a:cs typeface="Arial" pitchFamily="34" charset="0"/>
              </a:rPr>
              <a:t>0</a:t>
            </a:r>
            <a:r>
              <a:rPr lang="tr-TR" sz="2000" b="1" dirty="0">
                <a:latin typeface="Arial" pitchFamily="34" charset="0"/>
                <a:cs typeface="Arial" pitchFamily="34" charset="0"/>
              </a:rPr>
              <a:t>’ı reddedin.</a:t>
            </a: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40768"/>
            <a:ext cx="4038600" cy="4464495"/>
          </a:xfr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229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Student'in t dağılımı 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tr-TR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Adım 4: Test istatistiğini hesaplayın.</a:t>
                </a:r>
              </a:p>
              <a:p>
                <a:pPr marL="0" indent="0">
                  <a:buNone/>
                </a:pPr>
                <a:r>
                  <a:rPr lang="tr-TR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:r>
                  <a:rPr lang="tr-T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*Örneklem boyutu: 30 (&lt;100, küçük örneklem)</a:t>
                </a:r>
              </a:p>
              <a:p>
                <a:pPr marL="0" indent="0">
                  <a:buNone/>
                </a:pPr>
                <a:r>
                  <a:rPr lang="tr-T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*Popülasyon standart sapması (</a:t>
                </a:r>
                <a:r>
                  <a:rPr lang="el-G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σ</a:t>
                </a:r>
                <a:r>
                  <a:rPr lang="tr-T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): bilinmiyor.</a:t>
                </a:r>
              </a:p>
              <a:p>
                <a:pPr marL="0" indent="0">
                  <a:buNone/>
                </a:pPr>
                <a:r>
                  <a:rPr lang="tr-T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*Popülasyon ortalaması (µ) = 2.5</a:t>
                </a:r>
              </a:p>
              <a:p>
                <a:pPr marL="0" indent="0">
                  <a:buNone/>
                </a:pPr>
                <a:r>
                  <a:rPr lang="tr-T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*Örneklem ortalaması (Ẋ) = 2.78</a:t>
                </a:r>
              </a:p>
              <a:p>
                <a:pPr marL="0" indent="0">
                  <a:buNone/>
                </a:pPr>
                <a:r>
                  <a:rPr lang="tr-T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*Örneklem standart sapması (s): 1.23</a:t>
                </a:r>
              </a:p>
              <a:p>
                <a:pPr marL="0" indent="0">
                  <a:buNone/>
                </a:pPr>
                <a:r>
                  <a:rPr lang="tr-T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*Formül:    </a:t>
                </a:r>
                <a14:m>
                  <m:oMath xmlns:m="http://schemas.openxmlformats.org/officeDocument/2006/math">
                    <m:r>
                      <a:rPr lang="tr-TR" sz="2000" b="1" i="1" smtClean="0">
                        <a:latin typeface="Cambria Math"/>
                        <a:cs typeface="Arial" panose="020B0604020202020204" pitchFamily="34" charset="0"/>
                      </a:rPr>
                      <m:t>𝒕</m:t>
                    </m:r>
                    <m:r>
                      <a:rPr lang="tr-TR" sz="2000" b="1" i="1" smtClean="0">
                        <a:latin typeface="Cambria Math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tr-TR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Ẋ−µ</m:t>
                        </m:r>
                      </m:num>
                      <m:den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𝒔</m:t>
                        </m:r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tr-TR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sz="2000" b="1" i="1" smtClean="0">
                                <a:latin typeface="Cambria Math"/>
                                <a:cs typeface="Arial" panose="020B0604020202020204" pitchFamily="34" charset="0"/>
                              </a:rPr>
                              <m:t>𝑵</m:t>
                            </m:r>
                            <m:r>
                              <a:rPr lang="tr-TR" sz="2000" b="1" i="1" smtClean="0">
                                <a:latin typeface="Cambria Math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tr-TR" sz="2000" b="1" i="1" smtClean="0">
                                <a:latin typeface="Cambria Math"/>
                                <a:cs typeface="Arial" panose="020B0604020202020204" pitchFamily="34" charset="0"/>
                              </a:rPr>
                              <m:t>𝟏</m:t>
                            </m:r>
                          </m:e>
                        </m:rad>
                      </m:den>
                    </m:f>
                  </m:oMath>
                </a14:m>
                <a:r>
                  <a:rPr lang="tr-T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tr-T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*t (elde edilen)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𝟐</m:t>
                        </m:r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.</m:t>
                        </m:r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𝟕𝟖</m:t>
                        </m:r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𝟐</m:t>
                        </m:r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.</m:t>
                        </m:r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𝟓</m:t>
                        </m:r>
                      </m:num>
                      <m:den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𝟏</m:t>
                        </m:r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.</m:t>
                        </m:r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𝟐𝟑</m:t>
                        </m:r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tr-TR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sz="2000" b="1" i="1" smtClean="0">
                                <a:latin typeface="Cambria Math"/>
                                <a:cs typeface="Arial" panose="020B0604020202020204" pitchFamily="34" charset="0"/>
                              </a:rPr>
                              <m:t>𝟑𝟎</m:t>
                            </m:r>
                            <m:r>
                              <a:rPr lang="tr-TR" sz="2000" b="1" i="1" smtClean="0">
                                <a:latin typeface="Cambria Math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tr-TR" sz="2000" b="1" i="1" smtClean="0">
                                <a:latin typeface="Cambria Math"/>
                                <a:cs typeface="Arial" panose="020B0604020202020204" pitchFamily="34" charset="0"/>
                              </a:rPr>
                              <m:t>𝟏</m:t>
                            </m:r>
                          </m:e>
                        </m:rad>
                      </m:den>
                    </m:f>
                  </m:oMath>
                </a14:m>
                <a:r>
                  <a:rPr lang="tr-T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𝟎</m:t>
                        </m:r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.</m:t>
                        </m:r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𝟐𝟖</m:t>
                        </m:r>
                      </m:num>
                      <m:den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𝟎</m:t>
                        </m:r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.</m:t>
                        </m:r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𝟐𝟑</m:t>
                        </m:r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tr-T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= 1.22</a:t>
                </a:r>
                <a:endParaRPr lang="tr-TR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94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177525"/>
            <a:ext cx="6480720" cy="90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Metin kutusu 4"/>
          <p:cNvSpPr txBox="1"/>
          <p:nvPr/>
        </p:nvSpPr>
        <p:spPr>
          <a:xfrm>
            <a:off x="2051720" y="5897624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-2.756</a:t>
            </a:r>
          </a:p>
          <a:p>
            <a:r>
              <a:rPr lang="tr-TR" dirty="0" smtClean="0"/>
              <a:t>t (kritik)</a:t>
            </a:r>
            <a:endParaRPr lang="tr-TR" dirty="0"/>
          </a:p>
        </p:txBody>
      </p:sp>
      <p:sp>
        <p:nvSpPr>
          <p:cNvPr id="6" name="Metin kutusu 5"/>
          <p:cNvSpPr txBox="1"/>
          <p:nvPr/>
        </p:nvSpPr>
        <p:spPr>
          <a:xfrm>
            <a:off x="4860032" y="5870593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+1.22</a:t>
            </a:r>
          </a:p>
          <a:p>
            <a:r>
              <a:rPr lang="tr-TR" dirty="0" smtClean="0"/>
              <a:t>t (elde edilen)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6516216" y="6009092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+2.756</a:t>
            </a:r>
          </a:p>
          <a:p>
            <a:r>
              <a:rPr lang="tr-TR" dirty="0" smtClean="0"/>
              <a:t>t (kritik)</a:t>
            </a:r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4322474" y="582442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0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03050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Student'in t dağılımı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Adım 5: Bir karar verin ve sonuçları yorumlayın.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    * Elde edilen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skor kritik bölgeye düşmedi dolayısıyla H</a:t>
            </a:r>
            <a:r>
              <a:rPr lang="tr-TR" sz="2400" b="1" baseline="-25000" dirty="0">
                <a:latin typeface="Arial" pitchFamily="34" charset="0"/>
                <a:cs typeface="Arial" pitchFamily="34" charset="0"/>
              </a:rPr>
              <a:t>0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reddedemedik.</a:t>
            </a:r>
          </a:p>
          <a:p>
            <a:pPr marL="0" indent="0">
              <a:buNone/>
            </a:pP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* Eğer H</a:t>
            </a:r>
            <a:r>
              <a:rPr lang="tr-TR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doğru olsaydı,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2.78'lik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bir örneklem sonucu olası olurdu.</a:t>
            </a:r>
          </a:p>
          <a:p>
            <a:pPr marL="0" indent="0">
              <a:buNone/>
            </a:pP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* Bu yüzden 2.5 ile 2.78 arasındaki GPA farkı yeterince önemli değildir. H</a:t>
            </a:r>
            <a:r>
              <a:rPr lang="tr-TR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doğru olabilir, H</a:t>
            </a:r>
            <a:r>
              <a:rPr lang="tr-TR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’ı reddedemedik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* Rapor sonucu;</a:t>
            </a:r>
          </a:p>
          <a:p>
            <a:pPr marL="0" indent="0">
              <a:buNone/>
            </a:pP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* </a:t>
            </a:r>
            <a:r>
              <a:rPr lang="el-GR" sz="2000" b="1" dirty="0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eşittir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0.01,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elde edilen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skoru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1.22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ile boş hipotezi reddedemedik.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Veriler banliyö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öğrencileri ile genel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öğrenciler arasında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akademik başarı açısından anlamlı bir fark olmadığını göstermektedir.</a:t>
            </a:r>
            <a:endParaRPr lang="tr-TR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859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İki Örneklem Durumunun Mantığı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Tek-örneklem durumu: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Ö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rneklem ortalamasının popülasyon ortalamasından önemli ölçüde farklı olup olmadığına karar vermek için, rastgele bir örneklem alıyoruz, popülasyon ile karşılaştırıyoruz.</a:t>
            </a:r>
          </a:p>
          <a:p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İki-örneklem durumu: Rastgele iki örneklem alıyoruz,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ilgili iki popülasyon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ortalaması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arasındaki farkı genelleştirmek için iki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örneklem ortalamasını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karşılaştırıyoruz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İki-örneklem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durumu için örnek:</a:t>
            </a:r>
          </a:p>
          <a:p>
            <a:pPr marL="0" indent="0">
              <a:buNone/>
            </a:pP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*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Erkekler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kadınlar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arasındaki silah kontrolü desteğindeki farkı incelemek isteyebiliriz.</a:t>
            </a:r>
          </a:p>
          <a:p>
            <a:pPr marL="0" indent="0">
              <a:buNone/>
            </a:pP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* İki grup örneklem alabiliriz,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erkekler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kadınlar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 iki-örneklem ortalaması arasındaki farkı karşılaştırabiliriz.</a:t>
            </a:r>
          </a:p>
          <a:p>
            <a:pPr marL="0" indent="0">
              <a:buNone/>
            </a:pP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* Test sonucu ile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tüm ABD erkeklerinin ve tüm ABD kadınlarının bu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konuda farklı olup olmadığına karar verebiliriz.</a:t>
            </a:r>
            <a:endParaRPr lang="tr-T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133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İki Örneklem Durumunun Mantığı</a:t>
            </a:r>
            <a:endParaRPr lang="tr-TR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84" y="1600200"/>
            <a:ext cx="7314431" cy="4525963"/>
          </a:xfr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360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İki Örneklem Durumunun Mantığı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İki-örneklem durumunda, H</a:t>
            </a:r>
            <a:r>
              <a:rPr lang="tr-TR" sz="28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her zaman iki popülasyonun aynı olduğunu belirtir.</a:t>
            </a:r>
          </a:p>
          <a:p>
            <a:pPr marL="0" indent="0">
              <a:buNone/>
            </a:pP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* İki popülasyonun parametreleri (özellikleri) arasında bir fark yoktur.</a:t>
            </a:r>
          </a:p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Örneklem istatistiği arasındaki fark yeterince büyükse 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veya bu büyüklükteki bir fark olası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değilse, H</a:t>
            </a:r>
            <a:r>
              <a:rPr lang="tr-TR" sz="28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’ın doğru olduğunu varsayarsak, H</a:t>
            </a:r>
            <a:r>
              <a:rPr lang="tr-TR" sz="28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’ reddedeceğiz ve popülasyonlar arasında bir fark olduğu sonucuna varacağız.</a:t>
            </a:r>
            <a:endParaRPr lang="tr-T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839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Beş Adım Modeli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Tek örneklem durumundaki değişiklikler: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*Adım 1: EPSEM ilkelerine göre seçilen örneklemlere ek olarak, örneklemler birbirlerinden bağımsız olarak seçilmelidir: bağımsız rastgele örnekleme.</a:t>
            </a:r>
          </a:p>
          <a:p>
            <a:pPr marL="0" indent="0">
              <a:buNone/>
            </a:pP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* Bağımsız rastgele örnekleme: İki örneklem rastgele ve birbirinden ayrı olarak seçilmelidir. Bizim durumumuzda belirli bir erkeğin seçilmesi, herhangi bir kadının seçilme olasılığını etkilemez.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* Adım 2: Boş hipotezi ifadesi iki popülasyonun farklı olmadığını belirtir.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* Adım 3: Örneklem dağılımı, örneklem istatistikleri arasındaki farkı ifade eder.</a:t>
            </a:r>
            <a:endParaRPr 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60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Beş Adım Modeli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z="28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 örneklem durumundaki değişiklikler:</a:t>
            </a:r>
          </a:p>
          <a:p>
            <a:pPr marL="0" indent="0">
              <a:buNone/>
            </a:pP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*Adım 3: Örneklem dağılımı, iki örneklem arasındaki tüm olası ortalama farklarının dağılımını ifade eder.</a:t>
            </a:r>
          </a:p>
          <a:p>
            <a:pPr marL="0" indent="0">
              <a:buNone/>
            </a:pP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endParaRPr lang="tr-T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356992"/>
            <a:ext cx="9036496" cy="301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09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2924944"/>
            <a:ext cx="8382000" cy="1066800"/>
          </a:xfrm>
        </p:spPr>
        <p:txBody>
          <a:bodyPr>
            <a:noAutofit/>
          </a:bodyPr>
          <a:lstStyle/>
          <a:p>
            <a:pPr eaLnBrk="1" hangingPunct="1"/>
            <a:r>
              <a:rPr lang="tr-TR" sz="3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İki-Örneklem Testi</a:t>
            </a:r>
            <a:endParaRPr lang="en-US" sz="36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810000"/>
            <a:ext cx="8382000" cy="2286000"/>
          </a:xfrm>
          <a:noFill/>
        </p:spPr>
        <p:txBody>
          <a:bodyPr/>
          <a:lstStyle/>
          <a:p>
            <a:pPr eaLnBrk="1" hangingPunct="1"/>
            <a:endParaRPr lang="en-US" sz="1200" b="1" dirty="0"/>
          </a:p>
          <a:p>
            <a:pPr algn="l" eaLnBrk="1" hangingPunct="1"/>
            <a:r>
              <a:rPr lang="en-US" sz="2100" b="1" dirty="0"/>
              <a:t>	     	</a:t>
            </a:r>
            <a:endParaRPr lang="en-US" sz="1000" b="1" dirty="0"/>
          </a:p>
          <a:p>
            <a:pPr algn="l" eaLnBrk="1" hangingPunct="1"/>
            <a:endParaRPr lang="en-US" sz="900" b="1" dirty="0"/>
          </a:p>
          <a:p>
            <a:pPr algn="l" eaLnBrk="1" hangingPunct="1"/>
            <a:r>
              <a:rPr lang="en-US" sz="2100" b="1" dirty="0">
                <a:solidFill>
                  <a:srgbClr val="A6120E"/>
                </a:solidFill>
              </a:rPr>
              <a:t>		</a:t>
            </a:r>
            <a:endParaRPr lang="en-US" sz="2400" b="1" dirty="0"/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827584" y="836712"/>
            <a:ext cx="701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A6120E"/>
                </a:solidFill>
              </a:rPr>
              <a:t>   		</a:t>
            </a:r>
            <a:r>
              <a:rPr lang="tr-TR" sz="2400" b="1" dirty="0">
                <a:solidFill>
                  <a:srgbClr val="A6120E"/>
                </a:solidFill>
                <a:latin typeface="Arial" pitchFamily="34" charset="0"/>
                <a:cs typeface="Arial" pitchFamily="34" charset="0"/>
              </a:rPr>
              <a:t>Hafta </a:t>
            </a:r>
            <a:r>
              <a:rPr lang="tr-TR" sz="2400" b="1" dirty="0" smtClean="0">
                <a:solidFill>
                  <a:srgbClr val="A6120E"/>
                </a:solidFill>
                <a:latin typeface="Arial" pitchFamily="34" charset="0"/>
                <a:cs typeface="Arial" pitchFamily="34" charset="0"/>
              </a:rPr>
              <a:t>12 Hipotez Testi II</a:t>
            </a:r>
            <a:endParaRPr lang="en-US" sz="2400" b="1" dirty="0">
              <a:solidFill>
                <a:srgbClr val="A6120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6958013" y="3863975"/>
            <a:ext cx="1841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endParaRPr lang="en-US" sz="2400">
              <a:solidFill>
                <a:prstClr val="black"/>
              </a:solidFill>
              <a:latin typeface="Times" charset="0"/>
            </a:endParaRPr>
          </a:p>
          <a:p>
            <a:pPr>
              <a:defRPr/>
            </a:pPr>
            <a:endParaRPr lang="en-US" sz="2400">
              <a:solidFill>
                <a:prstClr val="black"/>
              </a:solidFill>
              <a:latin typeface="Times" charset="0"/>
            </a:endParaRP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4419600" y="381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solidFill>
                  <a:prstClr val="black"/>
                </a:solidFill>
                <a:latin typeface="Times" charset="0"/>
              </a:rPr>
              <a:t>  </a:t>
            </a: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4419600" y="1066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endParaRPr lang="tr-TR" sz="2400">
              <a:solidFill>
                <a:prstClr val="black"/>
              </a:solidFill>
              <a:latin typeface="Times" charset="0"/>
            </a:endParaRPr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4419600" y="1143000"/>
            <a:ext cx="565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solidFill>
                  <a:prstClr val="black"/>
                </a:solidFill>
                <a:latin typeface="Times" charset="0"/>
              </a:rPr>
              <a:t>     </a:t>
            </a: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4003675" y="5627688"/>
            <a:ext cx="1504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solidFill>
                  <a:srgbClr val="0000FF"/>
                </a:solidFill>
                <a:latin typeface="Times New Roman" charset="0"/>
              </a:rPr>
              <a:t>                          </a:t>
            </a: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2133600" y="5867400"/>
            <a:ext cx="4648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600">
                <a:solidFill>
                  <a:srgbClr val="0000FF"/>
                </a:solidFill>
                <a:latin typeface="Times New Roman" charset="0"/>
              </a:rPr>
              <a:t>                         </a:t>
            </a: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6934200" y="3886200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endParaRPr lang="tr-TR" sz="1600">
              <a:solidFill>
                <a:srgbClr val="0000FF"/>
              </a:solidFill>
              <a:latin typeface="Times New Roman" charset="0"/>
            </a:endParaRPr>
          </a:p>
        </p:txBody>
      </p:sp>
      <p:sp>
        <p:nvSpPr>
          <p:cNvPr id="15372" name="Rectangle 12"/>
          <p:cNvSpPr>
            <a:spLocks noChangeArrowheads="1"/>
          </p:cNvSpPr>
          <p:nvPr/>
        </p:nvSpPr>
        <p:spPr bwMode="auto">
          <a:xfrm>
            <a:off x="3352800" y="3810000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endParaRPr lang="tr-TR" sz="1600">
              <a:solidFill>
                <a:srgbClr val="0000FF"/>
              </a:solidFill>
              <a:latin typeface="Times New Roman" charset="0"/>
            </a:endParaRPr>
          </a:p>
        </p:txBody>
      </p:sp>
      <p:sp>
        <p:nvSpPr>
          <p:cNvPr id="15373" name="Rectangle 13"/>
          <p:cNvSpPr>
            <a:spLocks noChangeArrowheads="1"/>
          </p:cNvSpPr>
          <p:nvPr/>
        </p:nvSpPr>
        <p:spPr bwMode="auto">
          <a:xfrm>
            <a:off x="1752600" y="381000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endParaRPr lang="tr-TR" sz="1600">
              <a:solidFill>
                <a:srgbClr val="0000FF"/>
              </a:solidFill>
              <a:latin typeface="Times New Roman" charset="0"/>
            </a:endParaRPr>
          </a:p>
        </p:txBody>
      </p:sp>
      <p:sp>
        <p:nvSpPr>
          <p:cNvPr id="15374" name="Rectangle 14"/>
          <p:cNvSpPr>
            <a:spLocks noChangeArrowheads="1"/>
          </p:cNvSpPr>
          <p:nvPr/>
        </p:nvSpPr>
        <p:spPr bwMode="auto">
          <a:xfrm>
            <a:off x="1143000" y="5486400"/>
            <a:ext cx="234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solidFill>
                  <a:srgbClr val="0000FF"/>
                </a:solidFill>
                <a:latin typeface="Times New Roman" charset="0"/>
              </a:rPr>
              <a:t> </a:t>
            </a:r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7696200" y="5486400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endParaRPr lang="tr-TR" sz="1600">
              <a:solidFill>
                <a:srgbClr val="0000FF"/>
              </a:solidFill>
              <a:latin typeface="Times New Roman" charset="0"/>
            </a:endParaRPr>
          </a:p>
        </p:txBody>
      </p:sp>
      <p:sp>
        <p:nvSpPr>
          <p:cNvPr id="15376" name="Rectangle 16"/>
          <p:cNvSpPr>
            <a:spLocks noChangeArrowheads="1"/>
          </p:cNvSpPr>
          <p:nvPr/>
        </p:nvSpPr>
        <p:spPr bwMode="auto">
          <a:xfrm>
            <a:off x="644525" y="41656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endParaRPr lang="tr-TR" sz="2400">
              <a:solidFill>
                <a:prstClr val="black"/>
              </a:solidFill>
            </a:endParaRPr>
          </a:p>
        </p:txBody>
      </p:sp>
      <p:sp>
        <p:nvSpPr>
          <p:cNvPr id="15377" name="Rectangle 17"/>
          <p:cNvSpPr>
            <a:spLocks noChangeArrowheads="1"/>
          </p:cNvSpPr>
          <p:nvPr/>
        </p:nvSpPr>
        <p:spPr bwMode="auto">
          <a:xfrm>
            <a:off x="8432800" y="28606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endParaRPr lang="tr-TR" sz="2400">
              <a:solidFill>
                <a:prstClr val="black"/>
              </a:solidFill>
              <a:latin typeface="Times" charset="0"/>
            </a:endParaRPr>
          </a:p>
        </p:txBody>
      </p:sp>
      <p:sp>
        <p:nvSpPr>
          <p:cNvPr id="18" name="17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503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Ortalamalar İçin Hipotez Testi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Ortalamanın iki örneklem testi (büyük örneklemler)</a:t>
            </a:r>
          </a:p>
          <a:p>
            <a:pPr marL="0" indent="0">
              <a:buNone/>
            </a:pP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* İki örneklem tarafından üretilen bilgilere dayanarak.</a:t>
            </a:r>
          </a:p>
          <a:p>
            <a:pPr marL="0" indent="0">
              <a:buNone/>
            </a:pPr>
            <a:endParaRPr lang="tr-TR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tr-TR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tr-TR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* Sorular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Erkekler ve kadınlar silah kontrolü desteklerinde önemli ölçüde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farklı mı?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% 95 güven seviyesi ile.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Tablo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637769"/>
              </p:ext>
            </p:extLst>
          </p:nvPr>
        </p:nvGraphicFramePr>
        <p:xfrm>
          <a:off x="1115616" y="2996952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   Örneklem 1 (Erkekler)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   Örneklem 2 (Kadınlar)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Ortalama (Ẋ) = 6.2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Ortalama (Ẋ) = 6.5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Standart</a:t>
                      </a:r>
                      <a:r>
                        <a:rPr lang="tr-TR" baseline="0" dirty="0" smtClean="0"/>
                        <a:t> sapma (S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) = 1.3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Standart</a:t>
                      </a:r>
                      <a:r>
                        <a:rPr lang="tr-TR" baseline="0" dirty="0" smtClean="0"/>
                        <a:t> sapma (S</a:t>
                      </a:r>
                      <a:r>
                        <a:rPr lang="tr-TR" baseline="-25000" dirty="0" smtClean="0"/>
                        <a:t>2</a:t>
                      </a:r>
                      <a:r>
                        <a:rPr lang="tr-TR" baseline="0" dirty="0" smtClean="0"/>
                        <a:t>) = 1.4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Örneklem boyutu (N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) = 324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Örneklem boyutu (N</a:t>
                      </a:r>
                      <a:r>
                        <a:rPr lang="tr-TR" baseline="-25000" dirty="0" smtClean="0"/>
                        <a:t>2</a:t>
                      </a:r>
                      <a:r>
                        <a:rPr lang="tr-TR" baseline="0" dirty="0" smtClean="0"/>
                        <a:t>) = 317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438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Ortalamanın İki-Örneklem Testi (Büyük Örneklemler)</a:t>
            </a:r>
            <a:endParaRPr lang="tr-TR" sz="36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Adım 1: Varsayım yapın ve test gereksinimlerini karşılayın.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* Bağımsız rastgele örnekleme</a:t>
            </a:r>
          </a:p>
          <a:p>
            <a:pPr marL="0" indent="0">
              <a:buNone/>
            </a:pP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* Örneklemler birbirinden bağımsız olmalıdır.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* Ölçüm seviyesi aralık orandır.</a:t>
            </a:r>
          </a:p>
          <a:p>
            <a:pPr marL="0" indent="0">
              <a:buNone/>
            </a:pP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* Silah kontrolü desteği, aralık-oran seviyesi ölçeği ile değerlendirilir, bu nedenle ortalama uygun bir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istatistiktir</a:t>
            </a:r>
          </a:p>
          <a:p>
            <a:pPr marL="0" indent="0">
              <a:buNone/>
            </a:pP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* Örneklem dağılımı şekil olarak normal.</a:t>
            </a:r>
          </a:p>
          <a:p>
            <a:pPr marL="0" indent="0">
              <a:buNone/>
            </a:pP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* Toplam N ≥ 100 (N</a:t>
            </a:r>
            <a:r>
              <a:rPr lang="tr-TR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+ N</a:t>
            </a:r>
            <a:r>
              <a:rPr lang="tr-TR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 324+317 = 641) bu yüzden merkezi limit teoremi geçerlidir ve normal bir şekil varsayabiliriz. 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754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Ortalamanın İki-Örneklem Testi (Büyük Örneklemler)</a:t>
            </a:r>
            <a:endParaRPr lang="tr-TR" sz="36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Adım 2: Boş ve alternatif hipotezleri belirleyin.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* H</a:t>
            </a:r>
            <a:r>
              <a:rPr lang="tr-TR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µ1 = µ2</a:t>
            </a:r>
          </a:p>
          <a:p>
            <a:pPr marL="0" indent="0">
              <a:buNone/>
            </a:pP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* Erkekler ve kadınlar arasında silah kontrolü açısından bir fark yoktur.</a:t>
            </a:r>
          </a:p>
          <a:p>
            <a:pPr marL="0" indent="0">
              <a:buNone/>
            </a:pP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* Boş hipotez,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popülasyonlar arasında bir fark olmadığını ileri sürer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* H</a:t>
            </a:r>
            <a:r>
              <a:rPr lang="tr-TR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µ1 ≠ µ2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* Silah kontrol desteği açısından erkek ve kadınlar  arasında bir fark vardır.</a:t>
            </a:r>
          </a:p>
          <a:p>
            <a:pPr marL="0" indent="0">
              <a:buNone/>
            </a:pP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* Alternatif hipotez H</a:t>
            </a:r>
            <a:r>
              <a:rPr lang="tr-TR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ile çelişir ve popülasyonlar arasında bir fark olduğunu ileri sürer.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896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Ortalamanın İki-Örneklem Testi (Büyük Örneklemler)</a:t>
            </a:r>
            <a:endParaRPr lang="tr-TR" sz="36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Adım 3: Örneklem dağılımını seçin ve kritik bölgeyi belirleyin.</a:t>
            </a:r>
          </a:p>
          <a:p>
            <a:pPr marL="0" indent="0">
              <a:buNone/>
            </a:pP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* Örneklem dağılımı = Z dağılımı</a:t>
            </a:r>
          </a:p>
          <a:p>
            <a:pPr marL="0" indent="0">
              <a:buNone/>
            </a:pP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* Örneklem boyutu büyük olduğu için (N = N</a:t>
            </a:r>
            <a:r>
              <a:rPr lang="tr-TR" sz="28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+N</a:t>
            </a:r>
            <a:r>
              <a:rPr lang="tr-TR" sz="28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 324 + 317 = 641 &gt; 100)</a:t>
            </a:r>
          </a:p>
          <a:p>
            <a:pPr marL="0" indent="0">
              <a:buNone/>
            </a:pP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* Alfa (</a:t>
            </a:r>
            <a:r>
              <a:rPr lang="el-G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 = 0.05 (iki-kuyruklu)</a:t>
            </a:r>
          </a:p>
          <a:p>
            <a:pPr marL="0" indent="0">
              <a:buNone/>
            </a:pP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* Z (kritik) = ±1.96</a:t>
            </a:r>
            <a:endParaRPr lang="tr-T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76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Ortalamanın İki-Örneklem Testi (Büyük Örneklemler)</a:t>
            </a:r>
            <a:endParaRPr lang="tr-TR" sz="36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Adım 4: Test istatistiğini hesaplayın.</a:t>
            </a:r>
          </a:p>
          <a:p>
            <a:pPr marL="0" indent="0">
              <a:buNone/>
            </a:pP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* 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Standart hatanın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birleştirilmiş tahminini hesaplayın.</a:t>
            </a:r>
          </a:p>
          <a:p>
            <a:pPr marL="0" indent="0">
              <a:buNone/>
            </a:pPr>
            <a:endParaRPr lang="tr-T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0968"/>
            <a:ext cx="9144000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04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Ortalamanın İki-Örneklem Testi (Büyük Örneklemler)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Adım 5: Bir karar verin.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* Elde edilen test istatistiği (Z = -2.80) kritik bölgeye düşer bu yüzden boş hipotezi reddedin.</a:t>
            </a:r>
          </a:p>
          <a:p>
            <a:pPr marL="0" indent="0">
              <a:buNone/>
            </a:pP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Örneklem ortalamaları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arasındaki fark o kadar büyük ki,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örneklemler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tarafından temsil edilen popülasyonlar arasında bir fark olduğu sonucuna varabiliriz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* Kadınların ve erkeklerin silah kontrol desteği arasındaki fark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anlamlı.</a:t>
            </a:r>
            <a:endParaRPr lang="tr-TR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* Rapor sonucu:</a:t>
            </a:r>
          </a:p>
          <a:p>
            <a:pPr marL="0" indent="0">
              <a:buNone/>
            </a:pP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* </a:t>
            </a:r>
            <a:r>
              <a:rPr lang="el-GR" sz="2000" b="1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eşit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0.05, elde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edilen Z skor -2.80 ile, boş hipotezini reddederiz. Veriler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erkeklerin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 kadınların silah kontrol desteği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açısından bir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farkının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olduğunu öne sürmektedir.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980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Ortalamalar İçin Hipotez Testi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Ortalama için iki-örneklem testi</a:t>
            </a:r>
          </a:p>
          <a:p>
            <a:pPr marL="0" indent="0">
              <a:buNone/>
            </a:pP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* İki örneklem tarafından üretilen bilgiye dayanarak.</a:t>
            </a:r>
          </a:p>
          <a:p>
            <a:pPr marL="0" indent="0">
              <a:buNone/>
            </a:pPr>
            <a:endParaRPr lang="tr-TR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tr-T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tr-TR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tr-T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* Sorular: Şehir merkezinde yaşayan ailelerin banliyölerde yaşayan 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ailelerden daha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fazla 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mı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çocuğu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var? %95 güven seviyesi ile.</a:t>
            </a:r>
            <a:endParaRPr lang="tr-T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Tablo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800763"/>
              </p:ext>
            </p:extLst>
          </p:nvPr>
        </p:nvGraphicFramePr>
        <p:xfrm>
          <a:off x="1331640" y="306896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  Örneklem 1 (Banliyö)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 Örneklem</a:t>
                      </a:r>
                      <a:r>
                        <a:rPr lang="tr-TR" baseline="0" dirty="0" smtClean="0"/>
                        <a:t> 2 (Şehir-Merkezi)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Ortalama</a:t>
                      </a:r>
                      <a:r>
                        <a:rPr lang="tr-TR" baseline="0" dirty="0" smtClean="0"/>
                        <a:t> (Ẋ) = 2.37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Ortalama (Ẋ) = 2.78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Standart sapma (S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) = 0.63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Standart</a:t>
                      </a:r>
                      <a:r>
                        <a:rPr lang="tr-TR" baseline="0" dirty="0" smtClean="0"/>
                        <a:t> sapma (S</a:t>
                      </a:r>
                      <a:r>
                        <a:rPr lang="tr-TR" baseline="-25000" dirty="0" smtClean="0"/>
                        <a:t>2</a:t>
                      </a:r>
                      <a:r>
                        <a:rPr lang="tr-TR" baseline="0" dirty="0" smtClean="0"/>
                        <a:t>) = 0.95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Örneklem boyutu (N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) = 42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Örneklem boyutu</a:t>
                      </a:r>
                      <a:r>
                        <a:rPr lang="tr-TR" baseline="0" dirty="0" smtClean="0"/>
                        <a:t> (N</a:t>
                      </a:r>
                      <a:r>
                        <a:rPr lang="tr-TR" baseline="-25000" dirty="0" smtClean="0"/>
                        <a:t>2</a:t>
                      </a:r>
                      <a:r>
                        <a:rPr lang="tr-TR" baseline="0" dirty="0" smtClean="0"/>
                        <a:t>) = 37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269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Ortalamanın İki-Örneklem Testi </a:t>
            </a:r>
            <a:r>
              <a:rPr lang="tr-TR" sz="3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(Küçük Örneklemler</a:t>
            </a:r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tr-TR" sz="36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Adım 1: Varsayım yapın ve test gereksinimlerini karşılayın.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* Bağımsız rastgele örneklem</a:t>
            </a:r>
          </a:p>
          <a:p>
            <a:pPr marL="0" indent="0">
              <a:buNone/>
            </a:pP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* Örneklemler birbirinden bağımsız olmalıdır.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* Ölçüm seviyesi aralık-oran</a:t>
            </a:r>
          </a:p>
          <a:p>
            <a:pPr marL="0" indent="0">
              <a:buNone/>
            </a:pP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* Çocukların sayısı aralık-oran olarak değerlendirilebilir bu yüzden ortalama uygun bir istatistiktir.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     * Örneklem dağılımı şekil olarak normal.</a:t>
            </a:r>
          </a:p>
          <a:p>
            <a:pPr marL="0" indent="0">
              <a:buNone/>
            </a:pP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* İki küçük örneklemimiz olduğu için (N &lt; 100) bu varsayımı karşılamak amacıyla bir sonraki varsayımı eklememiz gerekiyor.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* Popülasyon varyansları eşit</a:t>
            </a:r>
          </a:p>
          <a:p>
            <a:pPr marL="0" indent="0">
              <a:buNone/>
            </a:pP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* İki örneklem yaklaşık olarak aynı büyüklükte olduğu sürece, bu  varsayımı yapabiliriz.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05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Ortalamanın İki-Örneklem Testi (Küçük Örneklemler)</a:t>
            </a:r>
            <a:endParaRPr lang="tr-TR" sz="36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Adım 2: Boş ve alternatif hipotezleri belirleyin.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tr-TR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H</a:t>
            </a:r>
            <a:r>
              <a:rPr lang="tr-TR" sz="2400" b="1" baseline="-25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tr-TR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µ1 = </a:t>
            </a:r>
            <a:r>
              <a:rPr lang="tr-TR" sz="24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µ2</a:t>
            </a:r>
            <a:endParaRPr lang="tr-TR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tr-T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* Bir ailedeki çocuk sayısı açısından şehir merkezinde ve banliyöde yaşayan aileler arasında bir fark yoktur.</a:t>
            </a:r>
          </a:p>
          <a:p>
            <a:pPr marL="0" indent="0">
              <a:buNone/>
            </a:pPr>
            <a:r>
              <a:rPr lang="tr-T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*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Boş hipotez, popülasyonlar arasında bir fark olmadığını ileri sürer.</a:t>
            </a:r>
            <a:endParaRPr lang="tr-TR" sz="2000" b="1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tr-TR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* H</a:t>
            </a:r>
            <a:r>
              <a:rPr lang="tr-TR" sz="2400" b="1" baseline="-25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tr-TR" sz="24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µ1 &lt; µ2</a:t>
            </a:r>
          </a:p>
          <a:p>
            <a:pPr marL="0" indent="0">
              <a:buNone/>
            </a:pPr>
            <a:r>
              <a:rPr lang="tr-T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* Şehir merkezinde yaşayan ailelerin banliyöde yaşayan ailelere göre daha fazla çocukları vardır.</a:t>
            </a:r>
          </a:p>
          <a:p>
            <a:pPr marL="0" indent="0">
              <a:buNone/>
            </a:pPr>
            <a:r>
              <a:rPr lang="tr-T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* Alternatif hipotez H</a:t>
            </a:r>
            <a:r>
              <a:rPr lang="tr-TR" sz="2000" b="1" baseline="-25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ile çelişir ve popülasyonlar arasında bir fark olduğunu ileri sürer.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Ortalamanın İki-Örneklem Testi (Küçük Örneklemler)</a:t>
            </a:r>
            <a:endParaRPr lang="tr-TR" sz="36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Adım 3: Örneklem dağılımını seçin ve kritik bölgeyi belirleyin.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* Örneklem dağılımı = t dağılımı (N küçük)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* Alfa (</a:t>
            </a:r>
            <a:r>
              <a:rPr lang="el-G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 = 0.05 (tek-kuyruklu)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* Serbestlik derecesi = N</a:t>
            </a:r>
            <a:r>
              <a:rPr lang="tr-TR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+ N</a:t>
            </a:r>
            <a:r>
              <a:rPr lang="tr-TR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- 2 = 42 +37 -2 =77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* t (kritik) = -1.671 </a:t>
            </a:r>
          </a:p>
          <a:p>
            <a:pPr marL="0" indent="0">
              <a:buNone/>
            </a:pPr>
            <a:endParaRPr 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3096"/>
            <a:ext cx="914400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5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Anahtar Sorular</a:t>
            </a:r>
            <a:endParaRPr lang="tr-TR" sz="3600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Küçük örneklem boyutu ile bir hipotez nasıl test edilir?</a:t>
            </a:r>
          </a:p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İki-örneklem testinin temel mantığı nedir?</a:t>
            </a:r>
          </a:p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Ortalama için İki-örneklem testi nasıl yapılır (küçük ve büyük örneklem)?</a:t>
            </a:r>
          </a:p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Orantı için iki-örneklem testi nasıl yapılır (büyük örneklem)?</a:t>
            </a:r>
          </a:p>
          <a:p>
            <a:pPr marL="0" indent="0">
              <a:buNone/>
            </a:pP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802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Ortalamanın İki-Örneklem Testi (Küçük Örneklemler)</a:t>
            </a:r>
            <a:endParaRPr lang="tr-TR" sz="36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Adım 4: Test istatistiğini hesaplayın.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* Standart hatanın birleştirilmiş tahminini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hesaplayın</a:t>
            </a:r>
            <a:endParaRPr 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tr-T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1009"/>
            <a:ext cx="9144000" cy="352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93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Ortalamanın İki-Örneklem Testi (Küçük Örneklemler)</a:t>
            </a:r>
            <a:endParaRPr lang="tr-TR" sz="36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Adım 5: Bir karar verin.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* Elde edilen test istatistiği (t = -2.28) kritik bölgeye düşer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bu yüzden boş hipotezi reddedin.</a:t>
            </a:r>
          </a:p>
          <a:p>
            <a:pPr marL="0" indent="0">
              <a:buNone/>
            </a:pP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* Örneklem ortalamaları arasındaki fark o kadar büyük ki, örneklemler tarafından temsil edilen popülasyonlar arasında bir fark olduğu sonucuna varabiliriz.</a:t>
            </a:r>
          </a:p>
          <a:p>
            <a:pPr marL="0" indent="0">
              <a:buNone/>
            </a:pP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tr-T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 </a:t>
            </a:r>
            <a:r>
              <a:rPr lang="tr-T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ailenin çocuk sayısı 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açısından, </a:t>
            </a:r>
            <a:r>
              <a:rPr lang="tr-T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ş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ehir </a:t>
            </a:r>
            <a:r>
              <a:rPr lang="tr-T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merkezi ve banliyöler arasındaki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fark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anlamlı.</a:t>
            </a:r>
            <a:endParaRPr lang="tr-T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tr-T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tr-TR" sz="24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* Rapor sonucu:</a:t>
            </a:r>
          </a:p>
          <a:p>
            <a:pPr marL="0" indent="0">
              <a:buNone/>
            </a:pPr>
            <a:r>
              <a:rPr lang="tr-T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* </a:t>
            </a:r>
            <a:r>
              <a:rPr lang="el-GR" sz="2000" b="1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eşit 0.05, elde edilen Z skor -2.28 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ile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boş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hipotezini reddederiz. 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Veriler</a:t>
            </a:r>
            <a:r>
              <a:rPr lang="tr-T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şehir merkezinde 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yaşayan </a:t>
            </a:r>
            <a:r>
              <a:rPr lang="tr-T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ailelerin banliyölerde yaşayan ailelerden daha fazla çocuğa sahip olduğunu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öne sürmektedir.</a:t>
            </a:r>
          </a:p>
          <a:p>
            <a:pPr marL="0" indent="0">
              <a:buNone/>
            </a:pPr>
            <a:endParaRPr lang="tr-TR" sz="2000" b="1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071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Orantı İçin Hipotez Testi</a:t>
            </a:r>
            <a:endParaRPr lang="tr-TR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68760"/>
            <a:ext cx="8496944" cy="4968552"/>
          </a:xfr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917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Orantı </a:t>
            </a:r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İçin Hipotez Testi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İki-Örneklem Orantı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Testi (Büyük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Örneklemler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Siyahi ve beyaz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yaşlı vatandaşların rastgele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örneklemleri seçilmiştir ve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üyelik sayılarına göre yüksek veya düşük olarak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sınıflandırılmıştır. </a:t>
            </a:r>
          </a:p>
          <a:p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Katılımda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“yüksek” olarak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sınıflandırılan her grubun oranı ve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her iki grup için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örneklem büyüklüğü :</a:t>
            </a:r>
            <a:endParaRPr 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tr-TR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tr-TR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Sorular: Siyahi ve beyaz yaşlı vatandaşlar kulüp ve organizasyondaki üyelik sayılarında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farklılık gösterir mi? %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95 güven seviyesi ile </a:t>
            </a:r>
            <a:endParaRPr 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Tablo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387178"/>
              </p:ext>
            </p:extLst>
          </p:nvPr>
        </p:nvGraphicFramePr>
        <p:xfrm>
          <a:off x="1043608" y="3645024"/>
          <a:ext cx="6096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Örneklem</a:t>
                      </a:r>
                      <a:r>
                        <a:rPr lang="tr-TR" baseline="0" dirty="0" smtClean="0"/>
                        <a:t> 1 (Siyahi yaşlı vatandaşlar)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Örneklem 2 (Beyaz  yaşlı vatandaşlar)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Örneklem oranı</a:t>
                      </a:r>
                      <a:r>
                        <a:rPr lang="tr-TR" baseline="0" dirty="0" smtClean="0"/>
                        <a:t> (P</a:t>
                      </a:r>
                      <a:r>
                        <a:rPr lang="tr-TR" baseline="-25000" dirty="0" smtClean="0"/>
                        <a:t>S1</a:t>
                      </a:r>
                      <a:r>
                        <a:rPr lang="tr-TR" baseline="0" dirty="0" smtClean="0"/>
                        <a:t>) = 0.34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Örneklem oranı (P</a:t>
                      </a:r>
                      <a:r>
                        <a:rPr lang="tr-TR" baseline="-25000" dirty="0" smtClean="0"/>
                        <a:t>S2</a:t>
                      </a:r>
                      <a:r>
                        <a:rPr lang="tr-TR" baseline="0" dirty="0" smtClean="0"/>
                        <a:t>) = 0.25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Örneklem</a:t>
                      </a:r>
                      <a:r>
                        <a:rPr lang="tr-TR" baseline="0" dirty="0" smtClean="0"/>
                        <a:t> boyutu (N</a:t>
                      </a:r>
                      <a:r>
                        <a:rPr lang="tr-TR" baseline="-25000" dirty="0" smtClean="0"/>
                        <a:t>1</a:t>
                      </a:r>
                      <a:r>
                        <a:rPr lang="tr-TR" baseline="0" dirty="0" smtClean="0"/>
                        <a:t>) = 83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Örneklem</a:t>
                      </a:r>
                      <a:r>
                        <a:rPr lang="tr-TR" baseline="0" dirty="0" smtClean="0"/>
                        <a:t> boyutu (N</a:t>
                      </a:r>
                      <a:r>
                        <a:rPr lang="tr-TR" baseline="-25000" dirty="0" smtClean="0"/>
                        <a:t>2</a:t>
                      </a:r>
                      <a:r>
                        <a:rPr lang="tr-TR" baseline="0" dirty="0" smtClean="0"/>
                        <a:t>) = 103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450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Orantının iki-örneklem testi (büyük örneklemler)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Adım 1: Varsayım yapın ve test gereksinimlerini karşılayın.</a:t>
            </a:r>
          </a:p>
          <a:p>
            <a:pPr marL="0" indent="0">
              <a:buNone/>
            </a:pP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* Bağımsız rastgele örneklem</a:t>
            </a:r>
          </a:p>
          <a:p>
            <a:pPr marL="0" indent="0">
              <a:buNone/>
            </a:pP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* Örneklemler birbirinden bağımsız olmalıdır.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* Ölçüm seviyesi nominaldir.</a:t>
            </a:r>
          </a:p>
          <a:p>
            <a:pPr marL="0" indent="0">
              <a:buNone/>
            </a:pP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* Yüksek bir üyelik seviyesine sahip olarak sınıflandırılan her bir grubun oranını ölçtük.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* Örneklem dağılımı şekil olarak normal.</a:t>
            </a:r>
          </a:p>
          <a:p>
            <a:pPr marL="0" indent="0">
              <a:buNone/>
            </a:pP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* Toplam N&gt;100 (N</a:t>
            </a:r>
            <a:r>
              <a:rPr lang="tr-TR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+N</a:t>
            </a:r>
            <a:r>
              <a:rPr lang="tr-TR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 83+103 = 186) bu yüzden merkezi limit teoremi uygulanır ve normal bir şekil varsayabiliriz.</a:t>
            </a:r>
            <a:endParaRPr lang="tr-T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256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Orantının iki-örneklem testi (büyük örneklemler)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Adım 2: 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Boş ve alternatif hipotezleri belirleyin.</a:t>
            </a:r>
          </a:p>
          <a:p>
            <a:pPr marL="0" indent="0">
              <a:buNone/>
            </a:pP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* H</a:t>
            </a:r>
            <a:r>
              <a:rPr lang="tr-TR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P</a:t>
            </a:r>
            <a:r>
              <a:rPr lang="tr-TR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U1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= P</a:t>
            </a:r>
            <a:r>
              <a:rPr lang="tr-TR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U2</a:t>
            </a:r>
          </a:p>
          <a:p>
            <a:pPr marL="0" indent="0">
              <a:buNone/>
            </a:pPr>
            <a:r>
              <a:rPr lang="tr-TR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* Üyeliklere katılımları yüksek olarak sınıflandırılanların oranı açısından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siyahi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 beyaz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yaşlı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vatandaşlar arasında bir fark yoktur.</a:t>
            </a:r>
          </a:p>
          <a:p>
            <a:pPr marL="0" indent="0">
              <a:buNone/>
            </a:pP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*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Boş hipotez, popülasyonlar arasında bir fark olmadığını ileri sürer.</a:t>
            </a:r>
            <a:endParaRPr lang="tr-TR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* H</a:t>
            </a:r>
            <a:r>
              <a:rPr lang="tr-TR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P</a:t>
            </a:r>
            <a:r>
              <a:rPr lang="tr-TR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u1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≠ P</a:t>
            </a:r>
            <a:r>
              <a:rPr lang="tr-TR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u2</a:t>
            </a:r>
            <a:endParaRPr 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* </a:t>
            </a:r>
            <a:r>
              <a:rPr lang="tr-T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Üyeliklere katılımları yüksek olarak sınıflandırılanların oranı açısından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siyahi ve beyaz yaşlı vatandaşlar arasında bir fark 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vardır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tr-T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* Araştırma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hipotezi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tr-TR" sz="2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 ile çelişir ve popülasyonlar arasında bir fark olduğunu ileri sürer.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516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Orantının iki-örneklem testi (büyük örneklemler)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Adım 3: Örneklem dağılımını seçin ve kritik bölgeyi belirleyin.</a:t>
            </a:r>
          </a:p>
          <a:p>
            <a:pPr marL="0" indent="0">
              <a:buNone/>
            </a:pP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* Örneklem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dağılımı = Z dağılımı</a:t>
            </a:r>
            <a:endParaRPr lang="tr-T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* Örneklem boyutu büyük olduğu için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(N</a:t>
            </a:r>
            <a:r>
              <a:rPr lang="tr-TR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+ N</a:t>
            </a:r>
            <a:r>
              <a:rPr lang="tr-TR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 83 + 103 = 186 &gt; 100)</a:t>
            </a:r>
          </a:p>
          <a:p>
            <a:pPr marL="0" indent="0">
              <a:buNone/>
            </a:pP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* Alfa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l-G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 = 0.05 (iki-kuyruklu test)</a:t>
            </a:r>
          </a:p>
          <a:p>
            <a:pPr marL="0" indent="0">
              <a:buNone/>
            </a:pP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* Z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(kritik) = ±1.96 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66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Orantının iki-örneklem testi (büyük örneklemler)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Adım 4: Test istatistiğini hesaplayın.</a:t>
            </a:r>
          </a:p>
          <a:p>
            <a:endParaRPr lang="tr-T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0888"/>
            <a:ext cx="9144000" cy="41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76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Orantının iki-örneklem testi (büyük örneklemler)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Adım 5: Bir karar verin.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* Elde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edilen test istatistiği (Z = +1.29) kritik bölgeye düşmez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 nedenle boş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hipotezi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reddedemedik.</a:t>
            </a:r>
          </a:p>
          <a:p>
            <a:pPr marL="0" indent="0">
              <a:buNone/>
            </a:pP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* Örneklem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oranları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arasındaki fark o kadar büyük ki, örneklemler tarafından temsil edilen popülasyonlar arasında bir fark olduğu sonucuna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varabiliriz</a:t>
            </a:r>
          </a:p>
          <a:p>
            <a:pPr marL="0" indent="0">
              <a:buNone/>
            </a:pP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* Siyahi 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 beyaz 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yaşlı 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vatandaşların üyelikleri arasındaki fark 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anlamlı 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değildir.</a:t>
            </a:r>
          </a:p>
          <a:p>
            <a:pPr marL="0" lvl="0" indent="0">
              <a:buNone/>
            </a:pPr>
            <a:r>
              <a:rPr lang="tr-TR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tr-TR" sz="24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Rapor </a:t>
            </a:r>
            <a:r>
              <a:rPr lang="tr-TR" sz="24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sonucu;</a:t>
            </a:r>
          </a:p>
          <a:p>
            <a:pPr marL="0" indent="0">
              <a:buNone/>
            </a:pPr>
            <a:r>
              <a:rPr lang="tr-T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l-GR" sz="2000" b="1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eşit 0.05, elde edilen Z skor +1.29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ile boş hipotezi reddedemedik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Veriler s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iyahi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ve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beyaz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yaşlılar arasında kulüplere ve organizasyonlara üyelik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sayılarında bir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fark </a:t>
            </a:r>
            <a:r>
              <a:rPr lang="tr-T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olmadığını 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öne sürmektedir.</a:t>
            </a:r>
          </a:p>
          <a:p>
            <a:pPr marL="0" lvl="0" indent="0">
              <a:buNone/>
            </a:pPr>
            <a:endParaRPr lang="tr-T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329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Bu Dersin Sonunda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Aşağıdaki anahtar kavramları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öğrenmelisiniz.</a:t>
            </a:r>
            <a:endParaRPr lang="tr-TR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* t testi nasıl yapılır.</a:t>
            </a:r>
          </a:p>
          <a:p>
            <a:pPr marL="0" indent="0">
              <a:buNone/>
            </a:pP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* Tek-örneklem ve iki-örneklem durumları arasındaki fark.</a:t>
            </a:r>
          </a:p>
          <a:p>
            <a:pPr marL="0" indent="0">
              <a:buNone/>
            </a:pP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* Küçük ve </a:t>
            </a:r>
            <a:r>
              <a:rPr lang="tr-TR" sz="2800" b="1" smtClean="0">
                <a:latin typeface="Arial" panose="020B0604020202020204" pitchFamily="34" charset="0"/>
                <a:cs typeface="Arial" panose="020B0604020202020204" pitchFamily="34" charset="0"/>
              </a:rPr>
              <a:t>büyük </a:t>
            </a:r>
            <a:r>
              <a:rPr lang="tr-TR" sz="2800" b="1" smtClean="0">
                <a:latin typeface="Arial" panose="020B0604020202020204" pitchFamily="34" charset="0"/>
                <a:cs typeface="Arial" panose="020B0604020202020204" pitchFamily="34" charset="0"/>
              </a:rPr>
              <a:t>örneklemlerle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ortalamanın iki-örneklem testi nasıl yapılır.</a:t>
            </a:r>
          </a:p>
          <a:p>
            <a:pPr marL="0" indent="0">
              <a:buNone/>
            </a:pP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* Büyük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örneklemler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ile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orantının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iki-örneklem testi nasıl yapılır. </a:t>
            </a:r>
            <a:endParaRPr lang="tr-T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77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İçindekiler</a:t>
            </a:r>
            <a:endParaRPr lang="tr-TR" sz="3600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Student'in t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dağılımı</a:t>
            </a:r>
          </a:p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İki-örneklem 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durumu mantığı</a:t>
            </a:r>
          </a:p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Ortalamanın iki-örneklem testi (büyük örneklemler)</a:t>
            </a:r>
          </a:p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Ortalamanın iki-örneklem testi (küçük örneklemler)</a:t>
            </a:r>
          </a:p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Orantının iki-örneklem testi (büyük örneklemler)</a:t>
            </a: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447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Student'in t dağılımı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tr-TR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Popülasyonun standart sapması </a:t>
                </a:r>
                <a:r>
                  <a:rPr lang="el-GR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σ</a:t>
                </a:r>
                <a:r>
                  <a:rPr lang="tr-TR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bilindiğinde:</a:t>
                </a:r>
              </a:p>
              <a:p>
                <a:pPr marL="0" indent="0">
                  <a:buNone/>
                </a:pPr>
                <a:r>
                  <a:rPr lang="tr-T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 * Z testini şu formülle yapın: </a:t>
                </a:r>
                <a14:m>
                  <m:oMath xmlns:m="http://schemas.openxmlformats.org/officeDocument/2006/math">
                    <m:r>
                      <a:rPr lang="tr-TR" sz="2000" b="1" i="1" smtClean="0">
                        <a:latin typeface="Cambria Math"/>
                        <a:cs typeface="Arial" panose="020B0604020202020204" pitchFamily="34" charset="0"/>
                      </a:rPr>
                      <m:t>𝒁</m:t>
                    </m:r>
                    <m:r>
                      <a:rPr lang="tr-TR" sz="2000" b="1" i="1" smtClean="0">
                        <a:latin typeface="Cambria Math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tr-TR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Ẋ−µ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σ</m:t>
                        </m:r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tr-TR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sz="2000" b="1" i="1" smtClean="0">
                                <a:latin typeface="Cambria Math"/>
                                <a:cs typeface="Arial" panose="020B0604020202020204" pitchFamily="34" charset="0"/>
                              </a:rPr>
                              <m:t>𝑵</m:t>
                            </m:r>
                          </m:e>
                        </m:rad>
                      </m:den>
                    </m:f>
                  </m:oMath>
                </a14:m>
                <a:endParaRPr lang="tr-TR" sz="2000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tr-TR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Popülasyonun standart sapması </a:t>
                </a:r>
                <a:r>
                  <a:rPr lang="el-GR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σ</a:t>
                </a:r>
                <a:r>
                  <a:rPr lang="tr-TR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bilinmediğinde:</a:t>
                </a:r>
              </a:p>
              <a:p>
                <a:pPr marL="0" indent="0">
                  <a:buNone/>
                </a:pPr>
                <a:r>
                  <a:rPr lang="tr-T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 * Büyük örneklemler için (N≥100), örneklem standart sapmasını (s) popülasyon standart sapmasının (</a:t>
                </a:r>
                <a:r>
                  <a:rPr lang="el-G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σ</a:t>
                </a:r>
                <a:r>
                  <a:rPr lang="tr-T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 bir tahmincisi olarak kullanabiliriz. (Formül: </a:t>
                </a:r>
                <a14:m>
                  <m:oMath xmlns:m="http://schemas.openxmlformats.org/officeDocument/2006/math">
                    <m:r>
                      <a:rPr lang="tr-TR" sz="2000" b="1" i="1" smtClean="0">
                        <a:latin typeface="Cambria Math"/>
                        <a:cs typeface="Arial" panose="020B0604020202020204" pitchFamily="34" charset="0"/>
                      </a:rPr>
                      <m:t>𝒁</m:t>
                    </m:r>
                    <m:r>
                      <a:rPr lang="tr-TR" sz="2000" b="1" i="1" smtClean="0">
                        <a:latin typeface="Cambria Math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tr-TR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Ẋ−µ</m:t>
                        </m:r>
                      </m:num>
                      <m:den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𝒔</m:t>
                        </m:r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tr-TR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sz="2000" b="1" i="1" smtClean="0">
                                <a:latin typeface="Cambria Math"/>
                                <a:cs typeface="Arial" panose="020B0604020202020204" pitchFamily="34" charset="0"/>
                              </a:rPr>
                              <m:t>𝑵</m:t>
                            </m:r>
                            <m:r>
                              <a:rPr lang="tr-TR" sz="2000" b="1" i="1" smtClean="0">
                                <a:latin typeface="Cambria Math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tr-TR" sz="2000" b="1" i="1" smtClean="0">
                                <a:latin typeface="Cambria Math"/>
                                <a:cs typeface="Arial" panose="020B0604020202020204" pitchFamily="34" charset="0"/>
                              </a:rPr>
                              <m:t>𝟏</m:t>
                            </m:r>
                          </m:e>
                        </m:rad>
                      </m:den>
                    </m:f>
                  </m:oMath>
                </a14:m>
                <a:r>
                  <a:rPr lang="tr-T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) standart (Z) normal dağılım kullanın.</a:t>
                </a:r>
              </a:p>
              <a:p>
                <a:pPr marL="0" indent="0">
                  <a:buNone/>
                </a:pPr>
                <a:r>
                  <a:rPr lang="tr-T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 * Küçük örneklemler için (N&lt;100) örneklem standart sapması (s), </a:t>
                </a:r>
                <a:r>
                  <a:rPr lang="el-G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σ </a:t>
                </a:r>
                <a:r>
                  <a:rPr lang="tr-T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tahmin edici için çok taraflıdır.</a:t>
                </a:r>
              </a:p>
              <a:p>
                <a:pPr marL="0" indent="0">
                  <a:buNone/>
                </a:pPr>
                <a:r>
                  <a:rPr lang="tr-T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    * Standart (Z) normal dağılımı kullanmayın.</a:t>
                </a:r>
              </a:p>
              <a:p>
                <a:pPr marL="0" indent="0">
                  <a:buNone/>
                </a:pPr>
                <a:r>
                  <a:rPr lang="tr-T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    </a:t>
                </a:r>
                <a:r>
                  <a:rPr lang="tr-T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* Student'in t </a:t>
                </a:r>
                <a:r>
                  <a:rPr lang="tr-T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dağılımını kullanın.</a:t>
                </a:r>
              </a:p>
              <a:p>
                <a:pPr marL="0" indent="0">
                  <a:buNone/>
                </a:pPr>
                <a:r>
                  <a:rPr lang="tr-TR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sz="2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    * Formül: </a:t>
                </a:r>
                <a14:m>
                  <m:oMath xmlns:m="http://schemas.openxmlformats.org/officeDocument/2006/math">
                    <m:r>
                      <a:rPr lang="tr-TR" sz="2000" b="1" i="1" smtClean="0">
                        <a:latin typeface="Cambria Math"/>
                        <a:cs typeface="Arial" panose="020B0604020202020204" pitchFamily="34" charset="0"/>
                      </a:rPr>
                      <m:t>𝒕</m:t>
                    </m:r>
                    <m:r>
                      <a:rPr lang="tr-TR" sz="2000" b="1" i="1" smtClean="0">
                        <a:latin typeface="Cambria Math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tr-TR" sz="20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Ẋ−µ</m:t>
                        </m:r>
                      </m:num>
                      <m:den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𝒔</m:t>
                        </m:r>
                        <m:r>
                          <a:rPr lang="tr-TR" sz="2000" b="1" i="1" smtClean="0">
                            <a:latin typeface="Cambria Math"/>
                            <a:cs typeface="Arial" panose="020B0604020202020204" pitchFamily="34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tr-TR" sz="20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sz="2000" b="1" i="1" smtClean="0">
                                <a:latin typeface="Cambria Math"/>
                                <a:cs typeface="Arial" panose="020B0604020202020204" pitchFamily="34" charset="0"/>
                              </a:rPr>
                              <m:t>𝑵</m:t>
                            </m:r>
                            <m:r>
                              <a:rPr lang="tr-TR" sz="2000" b="1" i="1" smtClean="0">
                                <a:latin typeface="Cambria Math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tr-TR" sz="2000" b="1" i="1" smtClean="0">
                                <a:latin typeface="Cambria Math"/>
                                <a:cs typeface="Arial" panose="020B0604020202020204" pitchFamily="34" charset="0"/>
                              </a:rPr>
                              <m:t>𝟏</m:t>
                            </m:r>
                          </m:e>
                        </m:rad>
                      </m:den>
                    </m:f>
                  </m:oMath>
                </a14:m>
                <a:endParaRPr lang="tr-TR" sz="2000" b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5" t="-1617" r="-125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468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Student'in t dağılımı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 dağılımını ve 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Student'in t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dağılımı ile karşılaştırın:</a:t>
            </a:r>
          </a:p>
          <a:p>
            <a:endParaRPr lang="tr-T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36912"/>
            <a:ext cx="8306960" cy="41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5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Student'in t dağılımı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Z dağılımını ve Student'in t </a:t>
            </a:r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dağılımı ile 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karşılaştırın: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45" y="2708919"/>
            <a:ext cx="8811855" cy="411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70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Student'in t dağılımı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 dağılımı için Ek B’yi kullanın.</a:t>
            </a:r>
          </a:p>
          <a:p>
            <a:r>
              <a:rPr lang="tr-T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 tablosu Z tablosundan </a:t>
            </a:r>
            <a:r>
              <a:rPr lang="tr-TR" sz="2800" b="1" dirty="0">
                <a:latin typeface="Arial" panose="020B0604020202020204" pitchFamily="34" charset="0"/>
                <a:cs typeface="Arial" panose="020B0604020202020204" pitchFamily="34" charset="0"/>
              </a:rPr>
              <a:t>nasıl farklıdır?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Soldaki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sütun Serbestlik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dereceleri (df) için </a:t>
            </a:r>
          </a:p>
          <a:p>
            <a:pPr marL="0" indent="0">
              <a:buNone/>
            </a:pP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* df = N-1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* En üstteki iki satır boyunca alfa seviyeleri: tek ve iki kuyruklu.</a:t>
            </a:r>
          </a:p>
          <a:p>
            <a:pPr marL="0" indent="0">
              <a:buNone/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* Tablodaki girdiler gerçek skorlardır: t (kritik)</a:t>
            </a:r>
          </a:p>
          <a:p>
            <a:pPr marL="0" indent="0">
              <a:buNone/>
            </a:pP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* Kritik bölge başlangıcını işaretleyin, eğri altındaki alanları değil.</a:t>
            </a:r>
            <a:endParaRPr 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6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Student'in t dağılımı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Bir araştırmacı, banliyöde yaşayan öğrencilerin akademik başarı açısından genel öğrenci grubundan farklı olup olmadığını bilmek ister.</a:t>
            </a:r>
          </a:p>
          <a:p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Kayıtlara göre, ortalama öğrenci not ortalaması 2.50’dir. Rasgele 30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banliyöde yaşayan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öğrenci örneklemi topladı ve 1.23 standart sapma ile 30 öğrencinin not ortalamasının 2.78 olduğu öğrendi.</a:t>
            </a:r>
          </a:p>
          <a:p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 bilgilere dayanarak banliyö öğrencileri ile genel öğrenciler arasında bir fark var mı? 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Kararı güven seviyesi %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99’da verin.</a:t>
            </a:r>
            <a:endParaRPr 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6903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2480</Words>
  <Application>Microsoft Office PowerPoint</Application>
  <PresentationFormat>On-screen Show (4:3)</PresentationFormat>
  <Paragraphs>312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ＭＳ Ｐゴシック</vt:lpstr>
      <vt:lpstr>Arial</vt:lpstr>
      <vt:lpstr>Calibri</vt:lpstr>
      <vt:lpstr>Cambria Math</vt:lpstr>
      <vt:lpstr>Times</vt:lpstr>
      <vt:lpstr>Times New Roman</vt:lpstr>
      <vt:lpstr>1_Ofis Teması</vt:lpstr>
      <vt:lpstr>İstatistik ve Olasılık</vt:lpstr>
      <vt:lpstr>İki-Örneklem Testi</vt:lpstr>
      <vt:lpstr>Anahtar Sorular</vt:lpstr>
      <vt:lpstr>İçindekiler</vt:lpstr>
      <vt:lpstr>Student'in t dağılımı</vt:lpstr>
      <vt:lpstr>Student'in t dağılımı </vt:lpstr>
      <vt:lpstr>Student'in t dağılımı </vt:lpstr>
      <vt:lpstr>Student'in t dağılımı </vt:lpstr>
      <vt:lpstr>Student'in t dağılımı </vt:lpstr>
      <vt:lpstr>Student'in t dağılımı </vt:lpstr>
      <vt:lpstr>Student'in t dağılımı </vt:lpstr>
      <vt:lpstr>Student'in t dağılımı </vt:lpstr>
      <vt:lpstr>Student'in t dağılımı </vt:lpstr>
      <vt:lpstr>Student'in t dağılımı </vt:lpstr>
      <vt:lpstr>İki Örneklem Durumunun Mantığı</vt:lpstr>
      <vt:lpstr>İki Örneklem Durumunun Mantığı</vt:lpstr>
      <vt:lpstr>İki Örneklem Durumunun Mantığı</vt:lpstr>
      <vt:lpstr>Beş Adım Modeli</vt:lpstr>
      <vt:lpstr>Beş Adım Modeli</vt:lpstr>
      <vt:lpstr>Ortalamalar İçin Hipotez Testi</vt:lpstr>
      <vt:lpstr>Ortalamanın İki-Örneklem Testi (Büyük Örneklemler)</vt:lpstr>
      <vt:lpstr>Ortalamanın İki-Örneklem Testi (Büyük Örneklemler)</vt:lpstr>
      <vt:lpstr>Ortalamanın İki-Örneklem Testi (Büyük Örneklemler)</vt:lpstr>
      <vt:lpstr>Ortalamanın İki-Örneklem Testi (Büyük Örneklemler)</vt:lpstr>
      <vt:lpstr>Ortalamanın İki-Örneklem Testi (Büyük Örneklemler)</vt:lpstr>
      <vt:lpstr>Ortalamalar İçin Hipotez Testi</vt:lpstr>
      <vt:lpstr>Ortalamanın İki-Örneklem Testi (Küçük Örneklemler)</vt:lpstr>
      <vt:lpstr>Ortalamanın İki-Örneklem Testi (Küçük Örneklemler)</vt:lpstr>
      <vt:lpstr>Ortalamanın İki-Örneklem Testi (Küçük Örneklemler)</vt:lpstr>
      <vt:lpstr>Ortalamanın İki-Örneklem Testi (Küçük Örneklemler)</vt:lpstr>
      <vt:lpstr>Ortalamanın İki-Örneklem Testi (Küçük Örneklemler)</vt:lpstr>
      <vt:lpstr>Orantı İçin Hipotez Testi</vt:lpstr>
      <vt:lpstr>Orantı İçin Hipotez Testi</vt:lpstr>
      <vt:lpstr>Orantının iki-örneklem testi (büyük örneklemler)</vt:lpstr>
      <vt:lpstr>Orantının iki-örneklem testi (büyük örneklemler)</vt:lpstr>
      <vt:lpstr>Orantının iki-örneklem testi (büyük örneklemler)</vt:lpstr>
      <vt:lpstr>Orantının iki-örneklem testi (büyük örneklemler)</vt:lpstr>
      <vt:lpstr>Orantının iki-örneklem testi (büyük örneklemler)</vt:lpstr>
      <vt:lpstr>Bu Dersin Sonunda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İstatistik ve Olasılık</dc:title>
  <dc:creator>cr7</dc:creator>
  <cp:lastModifiedBy>Fulya Temiz</cp:lastModifiedBy>
  <cp:revision>101</cp:revision>
  <dcterms:created xsi:type="dcterms:W3CDTF">2018-11-02T06:35:08Z</dcterms:created>
  <dcterms:modified xsi:type="dcterms:W3CDTF">2020-04-04T16:58:44Z</dcterms:modified>
</cp:coreProperties>
</file>